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57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ECA754-144F-7D8A-B4B7-E99D070081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31B0F04-1BB2-1348-A8D0-805A544DA3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F3A009B-D456-EC14-94FA-20DF96EDD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9F3B997-CC5D-2FC5-D6EC-D851636EA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91D39EF-A54C-A5F4-CBF5-CE0DFFEB7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6097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B0A060-0E4A-0C13-F162-25DECF6AA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EDE75A2-98CB-6C3B-097F-1C81457C74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9A1ECB6-E00F-C668-ECF3-684AED5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F969866-EE35-1C0F-E951-336106E79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8DA00D-ADFA-65AC-7234-995149CD6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921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9A3AC69-0032-37C2-0472-719276CF8E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8F64E77-C329-F624-A5D3-6F20A160D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9228D4B-AD46-2E5E-110A-20EC410A1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8AA12D-540A-FFD4-410C-00B134B0E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F35843-5C5E-8A6B-885D-DF077EE4A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6701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4BF2A5-4797-2F5B-F616-2B6BCCE7D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A49FC58-2663-78B8-4D76-80304A37F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205AB2-30A7-8776-FD13-3FE146C0D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663FEE2-9173-CD02-EC01-C93138F0C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6B2E15C-DDAA-3FAE-24D1-8F8D59ADF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7640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540AB3-B6D4-F186-9901-17C40D620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B93EFB4-058D-92D5-5287-2AD8365B1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1DC03E9-B5B0-3380-3075-D9BF62EB8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14EA2F3-F6AC-B8F5-D311-D1EE9BDAF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862D960-508C-FA2A-54B7-B6917D351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719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5B1C35-DC86-6E42-57DE-3B4A7F579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07198E-2ABB-22A6-57DB-C69094C47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9C961F9-43ED-B0DE-25E4-BB2C521316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A92E3C5-599C-EF8A-EBE2-01E3B8FE1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C9AAA45-F138-4019-A602-854D4A67E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3383B34-9DD5-0699-309D-A77C4A276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5255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D2847E-B5FB-6356-7814-1CB355279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0F9753D-F16B-5D6E-0C79-AF73D149B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DC15F54-CA97-FDAF-84DB-59F8DF8DF7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BDC24F9-C645-ABEF-FC07-BE41F07173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88FFC242-F3FB-5331-C5AD-B5B2D746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7F70FE9-E206-F5BC-4EB1-D46903DBC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5EA4415-DAA9-7D0E-BEB9-6CC9CCD85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CAA87AB-A6FF-81A6-CCFF-C97FC9A5F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1437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EF7749-A1D1-383F-7F1C-3F8908A46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28DC45A-1A66-BB04-6F05-BEDAE8DA4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B525A78-C28F-E0BA-BF70-6D1240EFF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96597D6-48CE-A794-BBBA-418EAC2A4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2741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7A59004-B7AD-ED4E-0C34-1D8BDD0BD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7651FE4-5D57-AB7C-21DE-0F283345C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1176B47-8D91-2F35-EBF7-A71C1297C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3376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3EB302-AED4-DE56-59D1-41C0DE62D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C192279-0CB9-04D1-2207-5C34DB1A0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4A70447-AF9E-86CD-8E15-51D094E17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6CED65D-3B4E-46EF-931C-1CC3B6C35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73F3887-8073-BA3D-1756-9715058D2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EB56E18-C2E7-9AD2-CE7E-1D1282F69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7138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BB5A91-C4F2-11AC-D498-0F3080483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F6B99F1-15AE-46BF-6C41-1832A8F21A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7246425-0B64-5BBD-AE4F-07AAC36D74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3E04AD2-C739-478E-5A6E-128C253A8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CCA9C82-A737-2170-064C-D81CD8795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938717-EAA8-C06D-18EB-D249D1A83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7594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12EF25D-E61E-74DE-8B41-1C13B5AAF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4293B-CCC3-ED0D-6CC0-4405C2D91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9573253-922E-F328-014A-F00230C26E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E38D2-1349-4090-BEEA-565AA1C1532A}" type="datetimeFigureOut">
              <a:rPr kumimoji="1" lang="ja-JP" altLang="en-US" smtClean="0"/>
              <a:t>2025/7/15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B0AF95E-43A9-401B-A981-B8ACA859E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4B30BB-4D8F-5167-580C-884BB2824E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7CF31-F2BE-4D7F-A251-AA94C708E5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2586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9C24BE-91AC-2F65-6A62-BFFF75AB4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400" dirty="0"/>
              <a:t>関東地方における前期円筒埴輪出土古墳の分布と可視領域分析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8C16BDB-BD81-1D45-C499-CD179DCA10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考古学コース修士課程１年</a:t>
            </a:r>
            <a:endParaRPr kumimoji="1" lang="en-US" altLang="ja-JP" dirty="0"/>
          </a:p>
          <a:p>
            <a:r>
              <a:rPr lang="en-US" altLang="ja-JP" dirty="0"/>
              <a:t>34250121</a:t>
            </a:r>
          </a:p>
          <a:p>
            <a:r>
              <a:rPr kumimoji="1" lang="ja-JP" altLang="en-US" dirty="0"/>
              <a:t>松岡侑士</a:t>
            </a:r>
          </a:p>
        </p:txBody>
      </p:sp>
    </p:spTree>
    <p:extLst>
      <p:ext uri="{BB962C8B-B14F-4D97-AF65-F5344CB8AC3E}">
        <p14:creationId xmlns:p14="http://schemas.microsoft.com/office/powerpoint/2010/main" val="630887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B2F5D0-B4BB-7C60-98B5-430AE37CB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作業内容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6B547DC-9749-DF1A-7C34-361720D4A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2000" dirty="0"/>
              <a:t>①データ集成</a:t>
            </a:r>
            <a:endParaRPr kumimoji="1" lang="en-US" altLang="ja-JP" sz="2000" dirty="0"/>
          </a:p>
          <a:p>
            <a:pPr marL="0" indent="0">
              <a:buNone/>
            </a:pPr>
            <a:r>
              <a:rPr kumimoji="1" lang="ja-JP" altLang="en-US" sz="2000" dirty="0"/>
              <a:t>・平面座標集成（</a:t>
            </a:r>
            <a:r>
              <a:rPr kumimoji="1" lang="en-US" altLang="ja-JP" sz="2000" dirty="0"/>
              <a:t>『</a:t>
            </a:r>
            <a:r>
              <a:rPr kumimoji="1" lang="ja-JP" altLang="en-US" sz="2000" dirty="0"/>
              <a:t>前方後円墳集成</a:t>
            </a:r>
            <a:r>
              <a:rPr kumimoji="1" lang="en-US" altLang="ja-JP" sz="2000" dirty="0"/>
              <a:t>』</a:t>
            </a:r>
            <a:r>
              <a:rPr kumimoji="1" lang="ja-JP" altLang="en-US" sz="2000" dirty="0"/>
              <a:t>シリーズで集成→文化財総覧</a:t>
            </a:r>
            <a:r>
              <a:rPr kumimoji="1" lang="en-US" altLang="ja-JP" sz="2000" dirty="0" err="1"/>
              <a:t>WebGIS</a:t>
            </a:r>
            <a:r>
              <a:rPr kumimoji="1" lang="ja-JP" altLang="en-US" sz="2000" dirty="0"/>
              <a:t>・</a:t>
            </a:r>
            <a:r>
              <a:rPr kumimoji="1" lang="en-US" altLang="ja-JP" sz="2000" dirty="0"/>
              <a:t>Google</a:t>
            </a:r>
            <a:r>
              <a:rPr lang="ja-JP" altLang="en-US" sz="2000" dirty="0"/>
              <a:t> </a:t>
            </a:r>
            <a:r>
              <a:rPr lang="en-US" altLang="ja-JP" sz="2000" dirty="0"/>
              <a:t>Map</a:t>
            </a:r>
            <a:r>
              <a:rPr lang="ja-JP" altLang="en-US" sz="2000" dirty="0"/>
              <a:t>より座標を取得</a:t>
            </a:r>
            <a:r>
              <a:rPr kumimoji="1" lang="ja-JP" altLang="en-US" sz="2000" dirty="0"/>
              <a:t>）</a:t>
            </a:r>
            <a:endParaRPr kumimoji="1" lang="en-US" altLang="ja-JP" sz="2000" dirty="0"/>
          </a:p>
          <a:p>
            <a:pPr marL="0" indent="0">
              <a:buNone/>
            </a:pPr>
            <a:r>
              <a:rPr lang="ja-JP" altLang="en-US" sz="2000" dirty="0"/>
              <a:t>・各古墳の属性表を</a:t>
            </a:r>
            <a:r>
              <a:rPr lang="en-US" altLang="ja-JP" sz="2000" dirty="0"/>
              <a:t>CSV</a:t>
            </a:r>
            <a:r>
              <a:rPr lang="ja-JP" altLang="en-US" sz="2000" dirty="0"/>
              <a:t>データで作成</a:t>
            </a:r>
            <a:endParaRPr lang="en-US" altLang="ja-JP" sz="2000" dirty="0"/>
          </a:p>
          <a:p>
            <a:pPr marL="0" indent="0">
              <a:buNone/>
            </a:pPr>
            <a:r>
              <a:rPr kumimoji="1" lang="ja-JP" altLang="en-US" sz="2000" dirty="0"/>
              <a:t>・国土数値情報ダウンロードサイトより河川データを取得</a:t>
            </a:r>
            <a:endParaRPr kumimoji="1" lang="en-US" altLang="ja-JP" sz="2000" dirty="0"/>
          </a:p>
          <a:p>
            <a:pPr marL="0" indent="0">
              <a:buNone/>
            </a:pPr>
            <a:r>
              <a:rPr lang="ja-JP" altLang="en-US" sz="2000" dirty="0"/>
              <a:t>・国土基盤情報サイトより</a:t>
            </a:r>
            <a:r>
              <a:rPr lang="en-US" altLang="ja-JP" sz="2000" dirty="0"/>
              <a:t>DEM</a:t>
            </a:r>
            <a:r>
              <a:rPr lang="ja-JP" altLang="en-US" sz="2000" dirty="0"/>
              <a:t>データ（</a:t>
            </a:r>
            <a:r>
              <a:rPr lang="en-US" altLang="ja-JP" sz="2000" dirty="0"/>
              <a:t>10</a:t>
            </a:r>
            <a:r>
              <a:rPr lang="ja-JP" altLang="en-US" sz="2000" dirty="0"/>
              <a:t>ｍメッシュ）を取得</a:t>
            </a:r>
            <a:endParaRPr lang="en-US" altLang="ja-JP" sz="2000" dirty="0"/>
          </a:p>
          <a:p>
            <a:pPr marL="0" indent="0">
              <a:buNone/>
            </a:pPr>
            <a:r>
              <a:rPr kumimoji="1" lang="ja-JP" altLang="en-US" sz="2000" dirty="0"/>
              <a:t>②</a:t>
            </a:r>
            <a:r>
              <a:rPr kumimoji="1" lang="en-US" altLang="ja-JP" sz="2000" dirty="0"/>
              <a:t>QGIS</a:t>
            </a:r>
            <a:r>
              <a:rPr kumimoji="1" lang="ja-JP" altLang="en-US" sz="2000" dirty="0"/>
              <a:t>上での操作</a:t>
            </a:r>
            <a:endParaRPr kumimoji="1" lang="en-US" altLang="ja-JP" sz="2000" dirty="0"/>
          </a:p>
          <a:p>
            <a:pPr marL="0" indent="0">
              <a:buNone/>
            </a:pPr>
            <a:r>
              <a:rPr lang="ja-JP" altLang="en-US" sz="2000" dirty="0"/>
              <a:t>・古墳の分布状況を表示</a:t>
            </a:r>
            <a:endParaRPr lang="en-US" altLang="ja-JP" sz="2000" dirty="0"/>
          </a:p>
          <a:p>
            <a:pPr marL="0" indent="0">
              <a:buNone/>
            </a:pPr>
            <a:r>
              <a:rPr kumimoji="1" lang="ja-JP" altLang="en-US" sz="2000" dirty="0"/>
              <a:t>・フィルタ機能による表示河川の限定</a:t>
            </a:r>
            <a:endParaRPr kumimoji="1" lang="en-US" altLang="ja-JP" sz="2000" dirty="0"/>
          </a:p>
          <a:p>
            <a:pPr marL="0" indent="0">
              <a:buNone/>
            </a:pPr>
            <a:r>
              <a:rPr lang="ja-JP" altLang="en-US" sz="2000" dirty="0"/>
              <a:t>・</a:t>
            </a:r>
            <a:r>
              <a:rPr lang="en-US" altLang="ja-JP" sz="2000" dirty="0"/>
              <a:t>DEM</a:t>
            </a:r>
            <a:r>
              <a:rPr lang="ja-JP" altLang="en-US" sz="2000" dirty="0"/>
              <a:t>データとポイントデータの結合による標高データの取得</a:t>
            </a:r>
            <a:endParaRPr lang="en-US" altLang="ja-JP" sz="2000" dirty="0"/>
          </a:p>
          <a:p>
            <a:pPr marL="0" indent="0">
              <a:buNone/>
            </a:pPr>
            <a:r>
              <a:rPr kumimoji="1" lang="ja-JP" altLang="en-US" sz="2000" dirty="0"/>
              <a:t>・見通し領域機能を用いた可視領域分析</a:t>
            </a:r>
          </a:p>
        </p:txBody>
      </p:sp>
    </p:spTree>
    <p:extLst>
      <p:ext uri="{BB962C8B-B14F-4D97-AF65-F5344CB8AC3E}">
        <p14:creationId xmlns:p14="http://schemas.microsoft.com/office/powerpoint/2010/main" val="473187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170B3-87BE-72E8-B9C6-C70190E153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BF36C7-3603-7755-6AE6-FAE095CBE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属性表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00F8E1-068B-C029-B90E-280F8C426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2400" dirty="0"/>
              <a:t>・属性</a:t>
            </a:r>
            <a:endParaRPr kumimoji="1" lang="en-US" altLang="ja-JP" sz="2400" dirty="0"/>
          </a:p>
          <a:p>
            <a:pPr marL="0" indent="0">
              <a:buNone/>
            </a:pPr>
            <a:r>
              <a:rPr kumimoji="1" lang="ja-JP" altLang="en-US" sz="2400" dirty="0"/>
              <a:t>番号</a:t>
            </a:r>
            <a:endParaRPr kumimoji="1"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遺跡名</a:t>
            </a:r>
            <a:endParaRPr lang="en-US" altLang="ja-JP" sz="2400" dirty="0"/>
          </a:p>
          <a:p>
            <a:pPr marL="0" indent="0">
              <a:buNone/>
            </a:pPr>
            <a:r>
              <a:rPr kumimoji="1" lang="ja-JP" altLang="en-US" sz="2400" dirty="0"/>
              <a:t>所在地（住所）</a:t>
            </a:r>
            <a:endParaRPr kumimoji="1" lang="en-US" altLang="ja-JP" sz="2400" dirty="0"/>
          </a:p>
          <a:p>
            <a:pPr marL="0" indent="0">
              <a:buNone/>
            </a:pPr>
            <a:r>
              <a:rPr kumimoji="1" lang="ja-JP" altLang="en-US" sz="2400" dirty="0"/>
              <a:t>墳形</a:t>
            </a:r>
            <a:endParaRPr kumimoji="1"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所属古墳群</a:t>
            </a:r>
            <a:endParaRPr lang="en-US" altLang="ja-JP" sz="2400" dirty="0"/>
          </a:p>
          <a:p>
            <a:pPr marL="0" indent="0">
              <a:buNone/>
            </a:pPr>
            <a:r>
              <a:rPr kumimoji="1" lang="ja-JP" altLang="en-US" sz="2400" dirty="0"/>
              <a:t>出土遺物の有無</a:t>
            </a:r>
            <a:endParaRPr kumimoji="1"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（〇：出土　</a:t>
            </a:r>
            <a:r>
              <a:rPr lang="en-US" altLang="ja-JP" sz="2400" dirty="0"/>
              <a:t>×</a:t>
            </a:r>
            <a:r>
              <a:rPr lang="ja-JP" altLang="en-US" sz="2400" dirty="0"/>
              <a:t>：なし）</a:t>
            </a:r>
            <a:endParaRPr lang="en-US" altLang="ja-JP" sz="2400" dirty="0"/>
          </a:p>
          <a:p>
            <a:pPr marL="0" indent="0">
              <a:buNone/>
            </a:pPr>
            <a:r>
              <a:rPr kumimoji="1" lang="ja-JP" altLang="en-US" sz="2400" dirty="0"/>
              <a:t>平面座標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F9FEEFC-A924-37A6-26AC-79DC28C5C1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621" r="51015" b="16111"/>
          <a:stretch>
            <a:fillRect/>
          </a:stretch>
        </p:blipFill>
        <p:spPr>
          <a:xfrm>
            <a:off x="4708126" y="1806574"/>
            <a:ext cx="6645674" cy="437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736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42BA02-8264-A5F8-E1BF-DC307CF10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428E00-578C-E141-998E-60F10B364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95326"/>
            <a:ext cx="2343150" cy="647700"/>
          </a:xfrm>
        </p:spPr>
        <p:txBody>
          <a:bodyPr>
            <a:noAutofit/>
          </a:bodyPr>
          <a:lstStyle/>
          <a:p>
            <a:r>
              <a:rPr kumimoji="1" lang="en-US" altLang="ja-JP" sz="2400" dirty="0"/>
              <a:t>CSV</a:t>
            </a:r>
            <a:r>
              <a:rPr kumimoji="1" lang="ja-JP" altLang="en-US" sz="2400" dirty="0"/>
              <a:t>インポート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3D1F4F6C-EAD0-BA99-6376-A759AECDA4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473" y="0"/>
            <a:ext cx="9697986" cy="6858000"/>
          </a:xfrm>
        </p:spPr>
      </p:pic>
    </p:spTree>
    <p:extLst>
      <p:ext uri="{BB962C8B-B14F-4D97-AF65-F5344CB8AC3E}">
        <p14:creationId xmlns:p14="http://schemas.microsoft.com/office/powerpoint/2010/main" val="2152044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D27E3-A1D1-13F5-35FA-FED55C579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>
            <a:extLst>
              <a:ext uri="{FF2B5EF4-FFF2-40B4-BE49-F238E27FC236}">
                <a16:creationId xmlns:a16="http://schemas.microsoft.com/office/drawing/2014/main" id="{85933637-7665-67E9-DFBA-A8F60D971CFA}"/>
              </a:ext>
            </a:extLst>
          </p:cNvPr>
          <p:cNvSpPr txBox="1">
            <a:spLocks/>
          </p:cNvSpPr>
          <p:nvPr/>
        </p:nvSpPr>
        <p:spPr>
          <a:xfrm>
            <a:off x="0" y="695325"/>
            <a:ext cx="2494014" cy="942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ja-JP" dirty="0"/>
              <a:t>ベクタレイヤにラスタ値を付加</a:t>
            </a:r>
            <a:endParaRPr lang="ja-JP" altLang="en-US" sz="2800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963DA4E-03D2-3AAD-079F-69D40BDD6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014" y="0"/>
            <a:ext cx="96979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385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1A50C0-EA6F-9611-1F99-24D0BF3DD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C25EFBCB-3894-ED49-B561-8029127345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2500" b="17918"/>
          <a:stretch>
            <a:fillRect/>
          </a:stretch>
        </p:blipFill>
        <p:spPr>
          <a:xfrm>
            <a:off x="0" y="1057275"/>
            <a:ext cx="12192000" cy="5800725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FAFE117-395F-851B-4533-D4AD171E5BC9}"/>
              </a:ext>
            </a:extLst>
          </p:cNvPr>
          <p:cNvSpPr txBox="1"/>
          <p:nvPr/>
        </p:nvSpPr>
        <p:spPr>
          <a:xfrm>
            <a:off x="142875" y="450204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完成した属性テーブル</a:t>
            </a:r>
          </a:p>
        </p:txBody>
      </p:sp>
    </p:spTree>
    <p:extLst>
      <p:ext uri="{BB962C8B-B14F-4D97-AF65-F5344CB8AC3E}">
        <p14:creationId xmlns:p14="http://schemas.microsoft.com/office/powerpoint/2010/main" val="2591660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1355F-8F4C-BEA3-3627-6961466421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20E6C33E-646C-FDD2-41D0-7F672405D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2"/>
          <a:stretch>
            <a:fillRect/>
          </a:stretch>
        </p:blipFill>
        <p:spPr>
          <a:xfrm>
            <a:off x="0" y="1552575"/>
            <a:ext cx="4068703" cy="375285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43F9681-E351-3D7F-9776-AFBF0F5065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3"/>
          <a:stretch>
            <a:fillRect/>
          </a:stretch>
        </p:blipFill>
        <p:spPr>
          <a:xfrm>
            <a:off x="4068703" y="1552575"/>
            <a:ext cx="4068703" cy="375285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99DBBBF1-C2C7-9314-4DC5-8F14320DCC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3"/>
          <a:stretch>
            <a:fillRect/>
          </a:stretch>
        </p:blipFill>
        <p:spPr>
          <a:xfrm>
            <a:off x="8137406" y="1552575"/>
            <a:ext cx="4068703" cy="3752850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5458ABE-60B6-D4F0-BE8D-AE24F9FC925F}"/>
              </a:ext>
            </a:extLst>
          </p:cNvPr>
          <p:cNvSpPr txBox="1"/>
          <p:nvPr/>
        </p:nvSpPr>
        <p:spPr>
          <a:xfrm>
            <a:off x="1018688" y="553402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円筒埴輪出土古墳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854DC81-57D0-7EEB-9489-DCA8E35BF115}"/>
              </a:ext>
            </a:extLst>
          </p:cNvPr>
          <p:cNvSpPr txBox="1"/>
          <p:nvPr/>
        </p:nvSpPr>
        <p:spPr>
          <a:xfrm>
            <a:off x="4849505" y="5534025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円筒形土製品出土古墳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8845D20-0A3E-5766-A855-751F4F7A0B20}"/>
              </a:ext>
            </a:extLst>
          </p:cNvPr>
          <p:cNvSpPr txBox="1"/>
          <p:nvPr/>
        </p:nvSpPr>
        <p:spPr>
          <a:xfrm>
            <a:off x="9271510" y="553402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埴輪壺出土古墳</a:t>
            </a:r>
          </a:p>
        </p:txBody>
      </p:sp>
    </p:spTree>
    <p:extLst>
      <p:ext uri="{BB962C8B-B14F-4D97-AF65-F5344CB8AC3E}">
        <p14:creationId xmlns:p14="http://schemas.microsoft.com/office/powerpoint/2010/main" val="1257782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0F040-7C29-3B0D-085D-D28881555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B57D68-9BB4-24BC-D9DF-5999763B9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275" y="241301"/>
            <a:ext cx="2057400" cy="620712"/>
          </a:xfrm>
        </p:spPr>
        <p:txBody>
          <a:bodyPr>
            <a:normAutofit/>
          </a:bodyPr>
          <a:lstStyle/>
          <a:p>
            <a:r>
              <a:rPr kumimoji="1" lang="ja-JP" altLang="en-US" sz="2400" dirty="0"/>
              <a:t>可視領域分析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BBBE6B9E-C8DC-AA01-BA17-7D229817E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462" y="1995488"/>
            <a:ext cx="5482056" cy="3876675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4FA748AE-DB01-BE13-2BF7-7C788511D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2" y="1995488"/>
            <a:ext cx="5482056" cy="3876675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BD6998D-42BE-A7B2-A731-354EBB889C94}"/>
              </a:ext>
            </a:extLst>
          </p:cNvPr>
          <p:cNvSpPr txBox="1"/>
          <p:nvPr/>
        </p:nvSpPr>
        <p:spPr>
          <a:xfrm>
            <a:off x="-504825" y="1028700"/>
            <a:ext cx="8582026" cy="3770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3820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ja-JP" sz="1800" kern="100" dirty="0">
                <a:effectLst/>
                <a:latin typeface="游ゴシック Light" panose="020B0300000000000000" pitchFamily="50" charset="-128"/>
                <a:ea typeface="游ゴシック Light" panose="020B0300000000000000" pitchFamily="50" charset="-128"/>
                <a:cs typeface="Times New Roman" panose="02020603050405020304" pitchFamily="18" charset="0"/>
              </a:rPr>
              <a:t>GDAL</a:t>
            </a:r>
            <a:r>
              <a:rPr lang="ja-JP" altLang="ja-JP" sz="1800" kern="100" dirty="0">
                <a:effectLst/>
                <a:latin typeface="游ゴシック Light" panose="020B0300000000000000" pitchFamily="50" charset="-128"/>
                <a:ea typeface="游ゴシック Light" panose="020B0300000000000000" pitchFamily="50" charset="-128"/>
                <a:cs typeface="Times New Roman" panose="02020603050405020304" pitchFamily="18" charset="0"/>
              </a:rPr>
              <a:t>→ラスタその他→見通し領域（視点からの最大距離を</a:t>
            </a:r>
            <a:r>
              <a:rPr lang="en-US" altLang="ja-JP" sz="1800" kern="100" dirty="0">
                <a:effectLst/>
                <a:latin typeface="游ゴシック Light" panose="020B0300000000000000" pitchFamily="50" charset="-128"/>
                <a:ea typeface="游ゴシック Light" panose="020B0300000000000000" pitchFamily="50" charset="-128"/>
                <a:cs typeface="Times New Roman" panose="02020603050405020304" pitchFamily="18" charset="0"/>
              </a:rPr>
              <a:t>15km</a:t>
            </a:r>
            <a:r>
              <a:rPr lang="ja-JP" altLang="ja-JP" sz="1800" kern="100" dirty="0">
                <a:effectLst/>
                <a:latin typeface="游ゴシック Light" panose="020B0300000000000000" pitchFamily="50" charset="-128"/>
                <a:ea typeface="游ゴシック Light" panose="020B0300000000000000" pitchFamily="50" charset="-128"/>
                <a:cs typeface="Times New Roman" panose="02020603050405020304" pitchFamily="18" charset="0"/>
              </a:rPr>
              <a:t>で設定）</a:t>
            </a:r>
          </a:p>
        </p:txBody>
      </p:sp>
    </p:spTree>
    <p:extLst>
      <p:ext uri="{BB962C8B-B14F-4D97-AF65-F5344CB8AC3E}">
        <p14:creationId xmlns:p14="http://schemas.microsoft.com/office/powerpoint/2010/main" val="1423348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8E810-171D-7D3C-86E9-F305E602B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892CC14E-A6DE-A866-875A-1CF0E6AAC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319" y="1690686"/>
            <a:ext cx="5482056" cy="3876675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7BF487FE-6EB6-35AB-3A9C-D56897114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627" y="1690685"/>
            <a:ext cx="5482056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779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201</Words>
  <Application>Microsoft Office PowerPoint</Application>
  <PresentationFormat>ワイド画面</PresentationFormat>
  <Paragraphs>33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関東地方における前期円筒埴輪出土古墳の分布と可視領域分析</vt:lpstr>
      <vt:lpstr>作業内容</vt:lpstr>
      <vt:lpstr>属性表</vt:lpstr>
      <vt:lpstr>CSVインポート</vt:lpstr>
      <vt:lpstr>PowerPoint プレゼンテーション</vt:lpstr>
      <vt:lpstr>PowerPoint プレゼンテーション</vt:lpstr>
      <vt:lpstr>PowerPoint プレゼンテーション</vt:lpstr>
      <vt:lpstr>可視領域分析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侑士 松岡</dc:creator>
  <cp:lastModifiedBy>侑士 松岡</cp:lastModifiedBy>
  <cp:revision>1</cp:revision>
  <dcterms:created xsi:type="dcterms:W3CDTF">2025-07-15T11:14:11Z</dcterms:created>
  <dcterms:modified xsi:type="dcterms:W3CDTF">2025-07-15T11:14:51Z</dcterms:modified>
</cp:coreProperties>
</file>

<file path=docProps/thumbnail.jpeg>
</file>